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57" r:id="rId4"/>
  </p:sldIdLst>
  <p:sldSz cx="32399288" cy="5112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" d="100"/>
          <a:sy n="10" d="100"/>
        </p:scale>
        <p:origin x="221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FD9839CE-EC89-94D9-6E59-46D4EAA8A564}"/>
              </a:ext>
            </a:extLst>
          </p:cNvPr>
          <p:cNvSpPr/>
          <p:nvPr userDrawn="1"/>
        </p:nvSpPr>
        <p:spPr>
          <a:xfrm>
            <a:off x="2130382" y="36754615"/>
            <a:ext cx="28118983" cy="11099226"/>
          </a:xfrm>
          <a:prstGeom prst="rect">
            <a:avLst/>
          </a:prstGeom>
          <a:noFill/>
          <a:ln w="76200">
            <a:solidFill>
              <a:schemeClr val="accent2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四角形: メモ 31">
            <a:extLst>
              <a:ext uri="{FF2B5EF4-FFF2-40B4-BE49-F238E27FC236}">
                <a16:creationId xmlns:a16="http://schemas.microsoft.com/office/drawing/2014/main" id="{56FB9FAD-C461-063E-CDE3-BE9D26DE8477}"/>
              </a:ext>
            </a:extLst>
          </p:cNvPr>
          <p:cNvSpPr/>
          <p:nvPr userDrawn="1"/>
        </p:nvSpPr>
        <p:spPr>
          <a:xfrm>
            <a:off x="13329329" y="38038144"/>
            <a:ext cx="17015252" cy="9879266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4ECF1186-CF06-49E4-8E9E-677DF1D9EAE0}"/>
              </a:ext>
            </a:extLst>
          </p:cNvPr>
          <p:cNvSpPr/>
          <p:nvPr userDrawn="1"/>
        </p:nvSpPr>
        <p:spPr>
          <a:xfrm>
            <a:off x="1883008" y="29719430"/>
            <a:ext cx="15756063" cy="63094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1D802D-B189-6EE9-3C91-0E53F0BAA8D2}"/>
              </a:ext>
            </a:extLst>
          </p:cNvPr>
          <p:cNvSpPr txBox="1"/>
          <p:nvPr userDrawn="1"/>
        </p:nvSpPr>
        <p:spPr>
          <a:xfrm>
            <a:off x="2518728" y="8114666"/>
            <a:ext cx="28600400" cy="6749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5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テンプレート使用上のご注意 </a:t>
            </a:r>
            <a:endParaRPr lang="en-US" altLang="ja-JP" sz="5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①　本テンプレートには著作権がございません。ご自由に編集して利用ください。</a:t>
            </a:r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② 　個人情報保護「ヘルシンキ宣言（日本医師会訳）」に基づいた発表であることを表示してください。</a:t>
            </a:r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特にプ ライバシーの侵害や人体に影響を与える研究に関しては、対象者に説明をし、同意を得 たことを本文中に必ず明記してください。 </a:t>
            </a:r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③　 厚生労働省による「臨床研究に関する倫理指針」を周知及び遵守してください。 </a:t>
            </a:r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④ 　利益相反に関する内容を必ず表示してください。</a:t>
            </a:r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⑤ 　筆者の所属する機関の倫理委員会で承認された研究である場合は、その旨を記載してく ださい。</a:t>
            </a:r>
            <a:endParaRPr kumimoji="1" lang="ja-JP" altLang="en-US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20E91BF-CF0B-4328-6C56-6EE9ED5C7806}"/>
              </a:ext>
            </a:extLst>
          </p:cNvPr>
          <p:cNvSpPr txBox="1"/>
          <p:nvPr userDrawn="1"/>
        </p:nvSpPr>
        <p:spPr>
          <a:xfrm>
            <a:off x="1899443" y="16039466"/>
            <a:ext cx="14300200" cy="13092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6000"/>
              </a:lnSpc>
            </a:pPr>
            <a:r>
              <a:rPr lang="ja-JP" altLang="en-US" sz="6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ポスター発表が初めての方へ </a:t>
            </a:r>
          </a:p>
          <a:p>
            <a:pPr>
              <a:lnSpc>
                <a:spcPts val="6000"/>
              </a:lnSpc>
            </a:pP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6000"/>
              </a:lnSpc>
            </a:pPr>
            <a:r>
              <a:rPr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学会におけるポスター発表とは・・・</a:t>
            </a:r>
            <a:endParaRPr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6000"/>
              </a:lnSpc>
            </a:pP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①　研究の内容をまとめたポスター（</a:t>
            </a:r>
            <a:r>
              <a:rPr lang="en-US" altLang="ja-JP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A0</a:t>
            </a: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程度）を</a:t>
            </a:r>
            <a:r>
              <a:rPr lang="en-US" altLang="ja-JP" sz="4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6000"/>
              </a:lnSpc>
            </a:pP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などで作成し、印刷したものを掲示、その前でプレゼンテーショ　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6000"/>
              </a:lnSpc>
            </a:pP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ンを行います。</a:t>
            </a:r>
          </a:p>
          <a:p>
            <a:pPr>
              <a:lnSpc>
                <a:spcPts val="6000"/>
              </a:lnSpc>
            </a:pP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②　学術大会ごとポスターサイズが指定されており、各種規定が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6000"/>
              </a:lnSpc>
            </a:pP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ありますのでポスター作成前に確認しましょう。</a:t>
            </a:r>
          </a:p>
          <a:p>
            <a:pPr>
              <a:lnSpc>
                <a:spcPts val="6000"/>
              </a:lnSpc>
            </a:pP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③　学会の会期中に設置時間、撤去時間が設定されます。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6000"/>
              </a:lnSpc>
            </a:pP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ポスターを設置用のパネルに貼り付けるための画鋲などは学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6000"/>
              </a:lnSpc>
            </a:pPr>
            <a:r>
              <a:rPr lang="en-US" altLang="ja-JP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会側で準備されています。</a:t>
            </a:r>
          </a:p>
          <a:p>
            <a:pPr>
              <a:lnSpc>
                <a:spcPts val="6000"/>
              </a:lnSpc>
            </a:pP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④　会期中はポスターは自由に閲覧されます。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6000"/>
              </a:lnSpc>
            </a:pP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⑤　ポスター発表の時間には座長が順番にプログラム内の演題を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6000"/>
              </a:lnSpc>
            </a:pP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司会進行してくれます。</a:t>
            </a:r>
          </a:p>
          <a:p>
            <a:pPr marL="742950" indent="-742950">
              <a:lnSpc>
                <a:spcPts val="6000"/>
              </a:lnSpc>
              <a:buAutoNum type="circleNumDbPlain" startAt="6"/>
            </a:pP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撤去したポスターは基本的には発表者が持ち帰る、もしくは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6000"/>
              </a:lnSpc>
              <a:buNone/>
            </a:pPr>
            <a:r>
              <a:rPr lang="en-US" altLang="ja-JP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学会側で処分することになりますが、ご自身や共同演者等で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6000"/>
              </a:lnSpc>
              <a:buNone/>
            </a:pPr>
            <a:r>
              <a:rPr lang="en-US" altLang="ja-JP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撤去することを強くおすすめいたします。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FDF2A54-960F-197D-3DDB-24B531EF2842}"/>
              </a:ext>
            </a:extLst>
          </p:cNvPr>
          <p:cNvSpPr/>
          <p:nvPr userDrawn="1"/>
        </p:nvSpPr>
        <p:spPr>
          <a:xfrm>
            <a:off x="1899444" y="7527133"/>
            <a:ext cx="28600400" cy="79248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85B33A8-A6A1-2B5A-C9B3-2F73D70D3320}"/>
              </a:ext>
            </a:extLst>
          </p:cNvPr>
          <p:cNvSpPr txBox="1"/>
          <p:nvPr userDrawn="1"/>
        </p:nvSpPr>
        <p:spPr>
          <a:xfrm>
            <a:off x="2759436" y="36691045"/>
            <a:ext cx="28118984" cy="96016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2250"/>
              </a:spcBef>
              <a:buNone/>
            </a:pPr>
            <a:r>
              <a:rPr lang="ja-JP" altLang="en-US" sz="5400" b="1" i="0" dirty="0">
                <a:solidFill>
                  <a:srgbClr val="30313D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ポスターを作る上で押さえるべきポイント</a:t>
            </a:r>
          </a:p>
          <a:p>
            <a:pPr algn="l">
              <a:lnSpc>
                <a:spcPct val="150000"/>
              </a:lnSpc>
              <a:spcBef>
                <a:spcPts val="2250"/>
              </a:spcBef>
              <a:buFont typeface="+mj-lt"/>
              <a:buAutoNum type="arabicPeriod"/>
            </a:pPr>
            <a:r>
              <a:rPr lang="ja-JP" altLang="en-US" sz="4800" b="1" i="0" dirty="0">
                <a:solidFill>
                  <a:srgbClr val="30313D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構成は「抄録」の流れに沿うように</a:t>
            </a:r>
          </a:p>
          <a:p>
            <a:pPr algn="l">
              <a:lnSpc>
                <a:spcPct val="150000"/>
              </a:lnSpc>
              <a:spcBef>
                <a:spcPts val="2250"/>
              </a:spcBef>
              <a:buFont typeface="+mj-lt"/>
              <a:buAutoNum type="arabicPeriod"/>
            </a:pPr>
            <a:r>
              <a:rPr lang="ja-JP" altLang="en-US" sz="4800" b="1" i="0" dirty="0">
                <a:solidFill>
                  <a:srgbClr val="30313D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遠くからでも見やすいフォント</a:t>
            </a:r>
            <a:r>
              <a:rPr lang="en-US" altLang="ja-JP" sz="4800" b="1" i="0" dirty="0">
                <a:solidFill>
                  <a:srgbClr val="30313D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4800" b="1" i="0" dirty="0">
                <a:solidFill>
                  <a:srgbClr val="30313D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サイズ</a:t>
            </a:r>
          </a:p>
          <a:p>
            <a:pPr algn="l">
              <a:lnSpc>
                <a:spcPct val="150000"/>
              </a:lnSpc>
              <a:spcBef>
                <a:spcPts val="2250"/>
              </a:spcBef>
              <a:buFont typeface="+mj-lt"/>
              <a:buAutoNum type="arabicPeriod"/>
            </a:pPr>
            <a:r>
              <a:rPr lang="ja-JP" altLang="en-US" sz="4800" b="1" i="0" dirty="0">
                <a:solidFill>
                  <a:srgbClr val="30313D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一貫性のある余裕を持った余白</a:t>
            </a:r>
          </a:p>
          <a:p>
            <a:pPr algn="l">
              <a:lnSpc>
                <a:spcPct val="150000"/>
              </a:lnSpc>
              <a:spcBef>
                <a:spcPts val="2250"/>
              </a:spcBef>
              <a:buFont typeface="+mj-lt"/>
              <a:buAutoNum type="arabicPeriod"/>
            </a:pPr>
            <a:r>
              <a:rPr lang="ja-JP" altLang="en-US" sz="4800" b="1" i="0" dirty="0">
                <a:solidFill>
                  <a:srgbClr val="30313D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色を使いすぎない（</a:t>
            </a:r>
            <a:r>
              <a:rPr lang="en-US" altLang="ja-JP" sz="4800" b="1" i="0" dirty="0">
                <a:solidFill>
                  <a:srgbClr val="30313D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2-3</a:t>
            </a:r>
            <a:r>
              <a:rPr lang="ja-JP" altLang="en-US" sz="4800" b="1" i="0" dirty="0">
                <a:solidFill>
                  <a:srgbClr val="30313D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色まで）</a:t>
            </a:r>
          </a:p>
          <a:p>
            <a:pPr algn="l">
              <a:lnSpc>
                <a:spcPct val="150000"/>
              </a:lnSpc>
              <a:spcBef>
                <a:spcPts val="2250"/>
              </a:spcBef>
              <a:buFont typeface="+mj-lt"/>
              <a:buAutoNum type="arabicPeriod"/>
            </a:pPr>
            <a:r>
              <a:rPr lang="ja-JP" altLang="en-US" sz="4800" b="1" i="0" dirty="0">
                <a:solidFill>
                  <a:srgbClr val="30313D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装飾を使いすぎない</a:t>
            </a:r>
          </a:p>
          <a:p>
            <a:pPr algn="l">
              <a:lnSpc>
                <a:spcPct val="150000"/>
              </a:lnSpc>
              <a:spcBef>
                <a:spcPts val="2250"/>
              </a:spcBef>
              <a:buFont typeface="+mj-lt"/>
              <a:buAutoNum type="arabicPeriod"/>
            </a:pPr>
            <a:r>
              <a:rPr lang="ja-JP" altLang="en-US" sz="4800" b="1" i="0" dirty="0">
                <a:solidFill>
                  <a:srgbClr val="30313D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規則性のあるレイアウト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E6F45D7-CF4A-9D24-EA99-E548A2259CA9}"/>
              </a:ext>
            </a:extLst>
          </p:cNvPr>
          <p:cNvSpPr txBox="1"/>
          <p:nvPr userDrawn="1"/>
        </p:nvSpPr>
        <p:spPr>
          <a:xfrm>
            <a:off x="2130382" y="30275624"/>
            <a:ext cx="14919486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ja-JP" altLang="en-US" sz="4400" b="1" dirty="0"/>
              <a:t>★ポスターのサイズについて</a:t>
            </a:r>
            <a:endParaRPr lang="en-US" altLang="ja-JP" sz="4400" b="1" dirty="0"/>
          </a:p>
          <a:p>
            <a:pPr algn="ctr">
              <a:lnSpc>
                <a:spcPct val="100000"/>
              </a:lnSpc>
            </a:pPr>
            <a:r>
              <a:rPr lang="ja-JP" altLang="en-US" sz="4400" dirty="0"/>
              <a:t>「</a:t>
            </a:r>
            <a:r>
              <a:rPr lang="en-US" altLang="ja-JP" sz="4400" dirty="0"/>
              <a:t>A0</a:t>
            </a:r>
            <a:r>
              <a:rPr lang="ja-JP" altLang="en-US" sz="4400" dirty="0"/>
              <a:t>（エーゼロ）サイズ　</a:t>
            </a:r>
            <a:r>
              <a:rPr lang="en-US" altLang="ja-JP" sz="4400" dirty="0"/>
              <a:t>84.1cm×118.9cm</a:t>
            </a:r>
            <a:r>
              <a:rPr lang="ja-JP" altLang="en-US" sz="4400" dirty="0"/>
              <a:t>　」がお勧め</a:t>
            </a:r>
            <a:endParaRPr lang="en-US" altLang="ja-JP" sz="4400" dirty="0"/>
          </a:p>
          <a:p>
            <a:pPr algn="ctr">
              <a:lnSpc>
                <a:spcPct val="100000"/>
              </a:lnSpc>
            </a:pPr>
            <a:r>
              <a:rPr lang="ja-JP" altLang="en-US" sz="4400" dirty="0"/>
              <a:t>掲示版の大きさが事前に示されているので、</a:t>
            </a:r>
            <a:endParaRPr lang="en-US" altLang="ja-JP" sz="4400" dirty="0"/>
          </a:p>
          <a:p>
            <a:pPr algn="ctr">
              <a:lnSpc>
                <a:spcPct val="100000"/>
              </a:lnSpc>
            </a:pPr>
            <a:r>
              <a:rPr lang="ja-JP" altLang="en-US" sz="4400" dirty="0"/>
              <a:t>その範囲内に収めましょう</a:t>
            </a:r>
            <a:endParaRPr lang="en-US" altLang="ja-JP" sz="4400" dirty="0"/>
          </a:p>
          <a:p>
            <a:pPr algn="ctr">
              <a:lnSpc>
                <a:spcPct val="100000"/>
              </a:lnSpc>
            </a:pPr>
            <a:r>
              <a:rPr lang="ja-JP" altLang="en-US" sz="4400" dirty="0"/>
              <a:t>学術大会ごとに指定がある場合はそれに従いましょう</a:t>
            </a:r>
            <a:endParaRPr lang="en-US" altLang="ja-JP" sz="4400" dirty="0"/>
          </a:p>
          <a:p>
            <a:pPr algn="ctr">
              <a:lnSpc>
                <a:spcPct val="100000"/>
              </a:lnSpc>
            </a:pPr>
            <a:r>
              <a:rPr lang="en-US" altLang="ja-JP" sz="4400" dirty="0"/>
              <a:t>Power</a:t>
            </a:r>
            <a:r>
              <a:rPr lang="ja-JP" altLang="en-US" sz="4400" dirty="0"/>
              <a:t> </a:t>
            </a:r>
            <a:r>
              <a:rPr lang="en-US" altLang="ja-JP" sz="4400" dirty="0"/>
              <a:t>Point</a:t>
            </a:r>
            <a:r>
              <a:rPr lang="ja-JP" altLang="en-US" sz="4400" dirty="0"/>
              <a:t>では、作成できる大きさの限界があります</a:t>
            </a:r>
            <a:endParaRPr lang="en-US" altLang="ja-JP" sz="4400" dirty="0"/>
          </a:p>
          <a:p>
            <a:pPr algn="ctr">
              <a:lnSpc>
                <a:spcPct val="100000"/>
              </a:lnSpc>
            </a:pPr>
            <a:r>
              <a:rPr lang="ja-JP" altLang="en-US" sz="4800" dirty="0"/>
              <a:t>最大で縦横それぞれ</a:t>
            </a:r>
            <a:r>
              <a:rPr lang="en-US" altLang="ja-JP" sz="4800" dirty="0"/>
              <a:t>142.22cm</a:t>
            </a:r>
            <a:r>
              <a:rPr lang="ja-JP" altLang="en-US" sz="4800" dirty="0"/>
              <a:t>　</a:t>
            </a:r>
            <a:endParaRPr lang="en-US" altLang="ja-JP" sz="4800" dirty="0"/>
          </a:p>
          <a:p>
            <a:pPr algn="ctr">
              <a:lnSpc>
                <a:spcPct val="100000"/>
              </a:lnSpc>
            </a:pPr>
            <a:r>
              <a:rPr lang="en-US" altLang="ja-JP" sz="4800" dirty="0"/>
              <a:t>※</a:t>
            </a:r>
            <a:r>
              <a:rPr lang="ja-JP" altLang="en-US" sz="4800" dirty="0"/>
              <a:t>このポスターは</a:t>
            </a:r>
            <a:r>
              <a:rPr lang="en-US" altLang="ja-JP" sz="4800" dirty="0"/>
              <a:t>90cm×142cm</a:t>
            </a:r>
          </a:p>
          <a:p>
            <a:pPr>
              <a:lnSpc>
                <a:spcPct val="100000"/>
              </a:lnSpc>
            </a:pPr>
            <a:endParaRPr lang="en-US" altLang="ja-JP" sz="4400" dirty="0"/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E6B79173-AE5E-A8A4-5868-9F7BCAA179BD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097356693"/>
              </p:ext>
            </p:extLst>
          </p:nvPr>
        </p:nvGraphicFramePr>
        <p:xfrm>
          <a:off x="16492775" y="17289993"/>
          <a:ext cx="14007070" cy="108385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19679">
                  <a:extLst>
                    <a:ext uri="{9D8B030D-6E8A-4147-A177-3AD203B41FA5}">
                      <a16:colId xmlns:a16="http://schemas.microsoft.com/office/drawing/2014/main" val="2480098161"/>
                    </a:ext>
                  </a:extLst>
                </a:gridCol>
                <a:gridCol w="5542637">
                  <a:extLst>
                    <a:ext uri="{9D8B030D-6E8A-4147-A177-3AD203B41FA5}">
                      <a16:colId xmlns:a16="http://schemas.microsoft.com/office/drawing/2014/main" val="700587055"/>
                    </a:ext>
                  </a:extLst>
                </a:gridCol>
                <a:gridCol w="5444754">
                  <a:extLst>
                    <a:ext uri="{9D8B030D-6E8A-4147-A177-3AD203B41FA5}">
                      <a16:colId xmlns:a16="http://schemas.microsoft.com/office/drawing/2014/main" val="3305752877"/>
                    </a:ext>
                  </a:extLst>
                </a:gridCol>
              </a:tblGrid>
              <a:tr h="913449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4000" b="1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ポスター発表　</a:t>
                      </a:r>
                      <a:endParaRPr kumimoji="1" lang="ja-JP" altLang="en-US" sz="4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4000" b="1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口述発表</a:t>
                      </a:r>
                      <a:endParaRPr kumimoji="1" lang="ja-JP" altLang="en-US" sz="4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794161"/>
                  </a:ext>
                </a:extLst>
              </a:tr>
              <a:tr h="2479363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4000" b="1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聴衆</a:t>
                      </a:r>
                      <a:endParaRPr kumimoji="1" lang="ja-JP" altLang="en-US" sz="4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立って聞く</a:t>
                      </a:r>
                      <a:endParaRPr lang="en-US" altLang="ja-JP" sz="4000" b="0" i="0" dirty="0">
                        <a:solidFill>
                          <a:srgbClr val="30313D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興味のある発表へ</a:t>
                      </a:r>
                      <a:endParaRPr lang="en-US" altLang="ja-JP" sz="4000" b="0" i="0" dirty="0">
                        <a:solidFill>
                          <a:srgbClr val="30313D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自由に動き回る</a:t>
                      </a:r>
                      <a:endParaRPr kumimoji="1" lang="ja-JP" altLang="en-US" sz="4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座って聞く</a:t>
                      </a:r>
                      <a:endParaRPr lang="en-US" altLang="ja-JP" sz="4000" b="0" i="0" dirty="0">
                        <a:solidFill>
                          <a:srgbClr val="30313D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他の方の邪魔になるので発表中の移動困難</a:t>
                      </a:r>
                      <a:endParaRPr kumimoji="1" lang="ja-JP" altLang="en-US" sz="4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2235021"/>
                  </a:ext>
                </a:extLst>
              </a:tr>
              <a:tr h="1696406">
                <a:tc>
                  <a:txBody>
                    <a:bodyPr/>
                    <a:lstStyle/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000" b="1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同時発表</a:t>
                      </a:r>
                      <a:endParaRPr kumimoji="1" lang="ja-JP" altLang="en-US" sz="4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一つの会場内で複数の</a:t>
                      </a:r>
                      <a:endParaRPr lang="en-US" altLang="ja-JP" sz="4000" b="0" i="0" dirty="0">
                        <a:solidFill>
                          <a:srgbClr val="30313D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発表が行われることも多い　</a:t>
                      </a:r>
                      <a:endParaRPr kumimoji="1" lang="ja-JP" altLang="en-US" sz="4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基本的には</a:t>
                      </a:r>
                      <a:r>
                        <a:rPr lang="en-US" altLang="ja-JP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会場で</a:t>
                      </a:r>
                      <a:endParaRPr lang="en-US" altLang="ja-JP" sz="4000" b="0" i="0" dirty="0">
                        <a:solidFill>
                          <a:srgbClr val="30313D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一人のみが発表を行う</a:t>
                      </a:r>
                      <a:endParaRPr kumimoji="1" lang="ja-JP" altLang="en-US" sz="4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9296163"/>
                  </a:ext>
                </a:extLst>
              </a:tr>
              <a:tr h="16964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発表時間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分程度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4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分から</a:t>
                      </a:r>
                      <a:r>
                        <a:rPr kumimoji="1" lang="en-US" altLang="ja-JP" sz="4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4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分程度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6027556"/>
                  </a:ext>
                </a:extLst>
              </a:tr>
              <a:tr h="9134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質疑応答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発表と質疑応答を区分</a:t>
                      </a:r>
                      <a:endParaRPr kumimoji="1" lang="ja-JP" altLang="en-US" sz="4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もしくは</a:t>
                      </a:r>
                      <a:endParaRPr lang="en-US" altLang="ja-JP" sz="4000" b="0" i="0" dirty="0">
                        <a:solidFill>
                          <a:srgbClr val="30313D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双方向発表</a:t>
                      </a:r>
                      <a:endParaRPr lang="en-US" altLang="ja-JP" sz="4000" b="0" i="0" dirty="0">
                        <a:solidFill>
                          <a:srgbClr val="30313D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（会話をしながら発表をすすめる）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発表と質疑応答を区分</a:t>
                      </a:r>
                      <a:endParaRPr kumimoji="1" lang="ja-JP" altLang="en-US" sz="4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6682377"/>
                  </a:ext>
                </a:extLst>
              </a:tr>
              <a:tr h="913449">
                <a:tc>
                  <a:txBody>
                    <a:bodyPr/>
                    <a:lstStyle/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000" b="1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聴衆人数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数名程度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数十</a:t>
                      </a:r>
                      <a:r>
                        <a:rPr lang="en-US" altLang="ja-JP" sz="4000" b="0" i="0" dirty="0">
                          <a:solidFill>
                            <a:srgbClr val="30313D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~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0116673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F6A6D46-89F8-7333-C09F-9340BFD1CC38}"/>
              </a:ext>
            </a:extLst>
          </p:cNvPr>
          <p:cNvSpPr txBox="1"/>
          <p:nvPr userDrawn="1"/>
        </p:nvSpPr>
        <p:spPr>
          <a:xfrm>
            <a:off x="12825388" y="2326322"/>
            <a:ext cx="1972844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1" lang="ja-JP" altLang="en-US" sz="9600" dirty="0"/>
              <a:t>本ポスターのサイズは</a:t>
            </a:r>
            <a:endParaRPr kumimoji="1" lang="en-US" altLang="ja-JP" sz="9600" dirty="0"/>
          </a:p>
          <a:p>
            <a:pPr lvl="0"/>
            <a:r>
              <a:rPr kumimoji="1" lang="ja-JP" altLang="en-US" sz="9600" dirty="0"/>
              <a:t>　横</a:t>
            </a:r>
            <a:r>
              <a:rPr kumimoji="1" lang="en-US" altLang="ja-JP" sz="9600" dirty="0"/>
              <a:t>90cm</a:t>
            </a:r>
            <a:r>
              <a:rPr kumimoji="1" lang="ja-JP" altLang="en-US" sz="9600" dirty="0"/>
              <a:t>　縦</a:t>
            </a:r>
            <a:r>
              <a:rPr kumimoji="1" lang="en-US" altLang="ja-JP" sz="9600" dirty="0"/>
              <a:t>142cm</a:t>
            </a:r>
            <a:r>
              <a:rPr kumimoji="1" lang="ja-JP" altLang="en-US" sz="9600" dirty="0"/>
              <a:t>　です</a:t>
            </a:r>
            <a:endParaRPr lang="ja-JP" altLang="en-US" sz="96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B8BBC2F-5E63-2337-EBFE-FC9D304258FF}"/>
              </a:ext>
            </a:extLst>
          </p:cNvPr>
          <p:cNvSpPr txBox="1"/>
          <p:nvPr userDrawn="1"/>
        </p:nvSpPr>
        <p:spPr>
          <a:xfrm>
            <a:off x="13737211" y="38428566"/>
            <a:ext cx="16779074" cy="93256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0" dirty="0"/>
              <a:t>●</a:t>
            </a:r>
            <a:r>
              <a:rPr lang="ja-JP" altLang="en-US" sz="4000" b="1" dirty="0"/>
              <a:t>ポスターの構成</a:t>
            </a:r>
            <a:endParaRPr lang="en-US" altLang="ja-JP" sz="4000" b="1" dirty="0"/>
          </a:p>
          <a:p>
            <a:r>
              <a:rPr lang="ja-JP" altLang="en-US" sz="4000" dirty="0"/>
              <a:t>「背景」「目的」「方法」「結果」「考察」「結語」等見出しを付ける</a:t>
            </a:r>
            <a:endParaRPr lang="en-US" altLang="ja-JP" sz="4000" dirty="0"/>
          </a:p>
          <a:p>
            <a:r>
              <a:rPr lang="ja-JP" altLang="en-US" sz="4000" dirty="0"/>
              <a:t>　図表などは図１、表１の番号と簡潔なタイトルを記載する</a:t>
            </a:r>
            <a:endParaRPr lang="en-US" altLang="ja-JP" sz="4000" dirty="0"/>
          </a:p>
          <a:p>
            <a:endParaRPr lang="ja-JP" altLang="en-US" sz="4000" dirty="0"/>
          </a:p>
          <a:p>
            <a:r>
              <a:rPr lang="ja-JP" altLang="en-US" sz="4000" dirty="0"/>
              <a:t>●</a:t>
            </a:r>
            <a:r>
              <a:rPr lang="ja-JP" altLang="en-US" sz="4000" b="1" dirty="0"/>
              <a:t>見やすいフォントやサイズ</a:t>
            </a:r>
          </a:p>
          <a:p>
            <a:r>
              <a:rPr lang="ja-JP" altLang="en-US" sz="4000" dirty="0"/>
              <a:t>　演題名 </a:t>
            </a:r>
            <a:r>
              <a:rPr lang="en-US" altLang="ja-JP" sz="4000" b="1" dirty="0"/>
              <a:t>70~100pt</a:t>
            </a:r>
            <a:r>
              <a:rPr lang="ja-JP" altLang="en-US" sz="4000" b="1" dirty="0"/>
              <a:t>　　</a:t>
            </a:r>
            <a:r>
              <a:rPr lang="ja-JP" altLang="en-US" sz="4000" dirty="0"/>
              <a:t>発表者</a:t>
            </a:r>
            <a:r>
              <a:rPr lang="en-US" altLang="ja-JP" sz="4000" dirty="0"/>
              <a:t>/</a:t>
            </a:r>
            <a:r>
              <a:rPr lang="ja-JP" altLang="en-US" sz="4000" dirty="0"/>
              <a:t>著者名 </a:t>
            </a:r>
            <a:r>
              <a:rPr lang="en-US" altLang="ja-JP" sz="4000" b="1" dirty="0"/>
              <a:t>50pt</a:t>
            </a:r>
          </a:p>
          <a:p>
            <a:r>
              <a:rPr lang="ja-JP" altLang="en-US" sz="4000" dirty="0"/>
              <a:t>　見出し </a:t>
            </a:r>
            <a:r>
              <a:rPr lang="en-US" altLang="ja-JP" sz="4000" b="1" dirty="0"/>
              <a:t>60~70pt</a:t>
            </a:r>
            <a:r>
              <a:rPr lang="ja-JP" altLang="en-US" sz="4000" b="1" dirty="0"/>
              <a:t>　　　</a:t>
            </a:r>
            <a:r>
              <a:rPr lang="ja-JP" altLang="en-US" sz="4000" dirty="0"/>
              <a:t>本文</a:t>
            </a:r>
            <a:r>
              <a:rPr lang="en-US" altLang="ja-JP" sz="4000" b="1" dirty="0"/>
              <a:t>40pt~60pt</a:t>
            </a:r>
            <a:r>
              <a:rPr lang="ja-JP" altLang="en-US" sz="4000" dirty="0"/>
              <a:t>（文量に応じて）を目安にする</a:t>
            </a:r>
          </a:p>
          <a:p>
            <a:r>
              <a:rPr lang="ja-JP" altLang="en-US" sz="4000" dirty="0"/>
              <a:t>　視認性の良いフォント　日本語はゴシック体、英文はサンセリフ体</a:t>
            </a:r>
            <a:endParaRPr lang="en-US" altLang="ja-JP" sz="4000" dirty="0"/>
          </a:p>
          <a:p>
            <a:r>
              <a:rPr lang="ja-JP" altLang="en-US" sz="4000" dirty="0"/>
              <a:t>　　例）日本語　</a:t>
            </a:r>
            <a:r>
              <a:rPr lang="en-US" altLang="ja-JP" sz="4000" dirty="0"/>
              <a:t>Windows</a:t>
            </a:r>
            <a:r>
              <a:rPr lang="ja-JP" altLang="en-US" sz="4000" dirty="0"/>
              <a:t>：</a:t>
            </a:r>
            <a:r>
              <a:rPr lang="en-US" altLang="ja-JP" sz="4000" dirty="0" err="1"/>
              <a:t>Meiryo</a:t>
            </a:r>
            <a:r>
              <a:rPr lang="en-US" altLang="ja-JP" sz="4000" dirty="0"/>
              <a:t> UI</a:t>
            </a:r>
            <a:r>
              <a:rPr lang="ja-JP" altLang="en-US" sz="4000" dirty="0"/>
              <a:t>／メイリオ／游ゴシック　　</a:t>
            </a:r>
            <a:endParaRPr lang="en-US" altLang="ja-JP" sz="4000" dirty="0"/>
          </a:p>
          <a:p>
            <a:r>
              <a:rPr lang="ja-JP" altLang="en-US" sz="4000" dirty="0"/>
              <a:t>　　　　　　　　　　</a:t>
            </a:r>
            <a:r>
              <a:rPr lang="en-US" altLang="ja-JP" sz="4000" dirty="0"/>
              <a:t>Mac</a:t>
            </a:r>
            <a:r>
              <a:rPr lang="ja-JP" altLang="en-US" sz="4000" dirty="0"/>
              <a:t>：ヒラギノ角ゴシック</a:t>
            </a:r>
          </a:p>
          <a:p>
            <a:r>
              <a:rPr lang="ja-JP" altLang="en-US" sz="4000" dirty="0"/>
              <a:t>　　英文（欧文）</a:t>
            </a:r>
            <a:r>
              <a:rPr lang="en-US" altLang="ja-JP" sz="4000" dirty="0"/>
              <a:t>Windows</a:t>
            </a:r>
            <a:r>
              <a:rPr lang="ja-JP" altLang="en-US" sz="4000" dirty="0"/>
              <a:t>：</a:t>
            </a:r>
            <a:r>
              <a:rPr lang="en-US" altLang="ja-JP" sz="4000" dirty="0"/>
              <a:t>Calibri</a:t>
            </a:r>
            <a:r>
              <a:rPr lang="ja-JP" altLang="en-US" sz="4000" dirty="0"/>
              <a:t>、　</a:t>
            </a:r>
            <a:r>
              <a:rPr lang="en-US" altLang="ja-JP" sz="4000" dirty="0"/>
              <a:t>Mac</a:t>
            </a:r>
            <a:r>
              <a:rPr lang="ja-JP" altLang="en-US" sz="4000" dirty="0"/>
              <a:t>：</a:t>
            </a:r>
            <a:r>
              <a:rPr lang="en-US" altLang="ja-JP" sz="4000" dirty="0"/>
              <a:t>Helvetica Neue</a:t>
            </a:r>
            <a:r>
              <a:rPr lang="ja-JP" altLang="en-US" sz="4000" dirty="0"/>
              <a:t>など</a:t>
            </a:r>
          </a:p>
          <a:p>
            <a:endParaRPr lang="ja-JP" altLang="en-US" sz="4000" dirty="0"/>
          </a:p>
          <a:p>
            <a:r>
              <a:rPr lang="ja-JP" altLang="en-US" sz="4000" dirty="0"/>
              <a:t>●</a:t>
            </a:r>
            <a:r>
              <a:rPr lang="en-US" altLang="ja-JP" sz="4000" dirty="0"/>
              <a:t> </a:t>
            </a:r>
            <a:r>
              <a:rPr lang="ja-JP" altLang="en-US" sz="4000" b="1" dirty="0"/>
              <a:t>余白の確保</a:t>
            </a:r>
          </a:p>
          <a:p>
            <a:r>
              <a:rPr lang="ja-JP" altLang="en-US" sz="4000" dirty="0"/>
              <a:t>      ポスターの周囲</a:t>
            </a:r>
            <a:r>
              <a:rPr lang="en-US" altLang="ja-JP" sz="4000" dirty="0"/>
              <a:t>=</a:t>
            </a:r>
            <a:r>
              <a:rPr lang="ja-JP" altLang="en-US" sz="4000" dirty="0"/>
              <a:t>内容の外側部分と各セクションごとには余白を</a:t>
            </a:r>
          </a:p>
          <a:p>
            <a:r>
              <a:rPr lang="ja-JP" altLang="en-US" sz="4000" dirty="0"/>
              <a:t>      外側は</a:t>
            </a:r>
            <a:r>
              <a:rPr lang="en-US" altLang="ja-JP" sz="4000" dirty="0"/>
              <a:t>3cm~5cm</a:t>
            </a:r>
            <a:r>
              <a:rPr lang="ja-JP" altLang="en-US" sz="4000" dirty="0"/>
              <a:t>程度、各セクション間は</a:t>
            </a:r>
            <a:r>
              <a:rPr lang="en-US" altLang="ja-JP" sz="4000" dirty="0"/>
              <a:t>5cm</a:t>
            </a:r>
            <a:r>
              <a:rPr lang="ja-JP" altLang="en-US" sz="4000" dirty="0"/>
              <a:t>程度がおすすめ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2E6C3E2-4983-C8F6-4518-E7C8B8D1EE4B}"/>
              </a:ext>
            </a:extLst>
          </p:cNvPr>
          <p:cNvSpPr txBox="1"/>
          <p:nvPr userDrawn="1"/>
        </p:nvSpPr>
        <p:spPr>
          <a:xfrm>
            <a:off x="17886068" y="29950556"/>
            <a:ext cx="12542335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dirty="0"/>
              <a:t>大きく作りたい場合</a:t>
            </a:r>
            <a:endParaRPr lang="en-US" altLang="ja-JP" sz="4000" b="1" dirty="0"/>
          </a:p>
          <a:p>
            <a:r>
              <a:rPr lang="ja-JP" altLang="en-US" sz="4000" dirty="0"/>
              <a:t>①仕上がりサイズの縦横比で縮小したサイズで作成し</a:t>
            </a:r>
            <a:endParaRPr lang="en-US" altLang="ja-JP" sz="4000" dirty="0"/>
          </a:p>
          <a:p>
            <a:r>
              <a:rPr lang="ja-JP" altLang="en-US" sz="4000" dirty="0"/>
              <a:t>　印刷会社に依頼して拡大印刷していただく</a:t>
            </a:r>
            <a:endParaRPr lang="en-US" altLang="ja-JP" sz="4000" dirty="0"/>
          </a:p>
          <a:p>
            <a:r>
              <a:rPr lang="ja-JP" altLang="en-US" sz="4000" dirty="0"/>
              <a:t>②</a:t>
            </a:r>
            <a:r>
              <a:rPr lang="en-US" altLang="ja-JP" sz="4000" dirty="0"/>
              <a:t>Photoshop</a:t>
            </a:r>
            <a:r>
              <a:rPr lang="ja-JP" altLang="en-US" sz="4000" dirty="0"/>
              <a:t>など別のアプリケーションで作成する</a:t>
            </a:r>
            <a:endParaRPr lang="en-US" altLang="ja-JP" sz="4000" dirty="0"/>
          </a:p>
          <a:p>
            <a:endParaRPr lang="en-US" altLang="ja-JP" sz="4000" dirty="0"/>
          </a:p>
          <a:p>
            <a:pPr marL="0" indent="1062038"/>
            <a:r>
              <a:rPr lang="ja-JP" altLang="en-US" sz="4000" dirty="0"/>
              <a:t>印刷費用も　</a:t>
            </a:r>
            <a:r>
              <a:rPr lang="en-US" altLang="ja-JP" sz="4000" dirty="0"/>
              <a:t>A0</a:t>
            </a:r>
            <a:r>
              <a:rPr lang="ja-JP" altLang="en-US" sz="4000" dirty="0"/>
              <a:t>が安価な場合が多いです</a:t>
            </a:r>
            <a:endParaRPr lang="en-US" altLang="ja-JP" sz="4000" dirty="0"/>
          </a:p>
          <a:p>
            <a:pPr marL="0" indent="1062038"/>
            <a:r>
              <a:rPr lang="ja-JP" altLang="en-US" sz="4000" dirty="0"/>
              <a:t>いずれにしても</a:t>
            </a:r>
            <a:r>
              <a:rPr lang="en-US" altLang="ja-JP" sz="4000" dirty="0"/>
              <a:t>A0</a:t>
            </a:r>
            <a:r>
              <a:rPr lang="ja-JP" altLang="en-US" sz="4000" dirty="0"/>
              <a:t>サイズの中に納まるような</a:t>
            </a:r>
            <a:endParaRPr lang="en-US" altLang="ja-JP" sz="4000" dirty="0"/>
          </a:p>
          <a:p>
            <a:pPr marL="0" indent="1062038"/>
            <a:r>
              <a:rPr lang="ja-JP" altLang="en-US" sz="4000" dirty="0"/>
              <a:t>レイアウトで作成すると、</a:t>
            </a:r>
            <a:endParaRPr lang="en-US" altLang="ja-JP" sz="4000" dirty="0"/>
          </a:p>
          <a:p>
            <a:pPr marL="0" indent="1062038"/>
            <a:r>
              <a:rPr lang="ja-JP" altLang="en-US" sz="4000" dirty="0"/>
              <a:t>すっきり見やすいポスターが出来上がります</a:t>
            </a:r>
            <a:endParaRPr lang="en-US" altLang="ja-JP" sz="4000" dirty="0"/>
          </a:p>
          <a:p>
            <a:endParaRPr lang="en-US" altLang="ja-JP" sz="4000" dirty="0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010F357-3D27-4ABD-5F14-A8DE80AFE555}"/>
              </a:ext>
            </a:extLst>
          </p:cNvPr>
          <p:cNvSpPr/>
          <p:nvPr userDrawn="1"/>
        </p:nvSpPr>
        <p:spPr>
          <a:xfrm>
            <a:off x="17639070" y="29719430"/>
            <a:ext cx="12789333" cy="6309420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F28B8F0-DCC1-A1A7-C56E-9D735DA36853}"/>
              </a:ext>
            </a:extLst>
          </p:cNvPr>
          <p:cNvSpPr txBox="1"/>
          <p:nvPr userDrawn="1"/>
        </p:nvSpPr>
        <p:spPr>
          <a:xfrm>
            <a:off x="19273068" y="28216082"/>
            <a:ext cx="92029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表１　ポスター発表と口述発表の違い</a:t>
            </a: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6AF27F74-F32C-38FB-CFF8-1A0D7B3D2E9C}"/>
              </a:ext>
            </a:extLst>
          </p:cNvPr>
          <p:cNvCxnSpPr/>
          <p:nvPr userDrawn="1"/>
        </p:nvCxnSpPr>
        <p:spPr>
          <a:xfrm>
            <a:off x="0" y="16039466"/>
            <a:ext cx="1899443" cy="0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31B07F7-E9D6-07D9-0CAF-5B1511DF4FC8}"/>
              </a:ext>
            </a:extLst>
          </p:cNvPr>
          <p:cNvSpPr txBox="1"/>
          <p:nvPr userDrawn="1"/>
        </p:nvSpPr>
        <p:spPr>
          <a:xfrm>
            <a:off x="293131" y="16254618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余白</a:t>
            </a: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1641CBD9-9D08-C02E-E8EC-4D62CA84A84C}"/>
              </a:ext>
            </a:extLst>
          </p:cNvPr>
          <p:cNvCxnSpPr/>
          <p:nvPr userDrawn="1"/>
        </p:nvCxnSpPr>
        <p:spPr>
          <a:xfrm>
            <a:off x="29699" y="33083324"/>
            <a:ext cx="1899443" cy="0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41D7341-5560-658B-EADB-C7EB1E365CB2}"/>
              </a:ext>
            </a:extLst>
          </p:cNvPr>
          <p:cNvSpPr txBox="1"/>
          <p:nvPr userDrawn="1"/>
        </p:nvSpPr>
        <p:spPr>
          <a:xfrm>
            <a:off x="322830" y="33298476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余白</a:t>
            </a: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C43A3088-F25A-F699-0EBC-007B34E35619}"/>
              </a:ext>
            </a:extLst>
          </p:cNvPr>
          <p:cNvCxnSpPr/>
          <p:nvPr userDrawn="1"/>
        </p:nvCxnSpPr>
        <p:spPr>
          <a:xfrm>
            <a:off x="30314882" y="16039466"/>
            <a:ext cx="1899443" cy="0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4F43B76-4FB5-C46B-B7D5-565FF0545295}"/>
              </a:ext>
            </a:extLst>
          </p:cNvPr>
          <p:cNvSpPr txBox="1"/>
          <p:nvPr userDrawn="1"/>
        </p:nvSpPr>
        <p:spPr>
          <a:xfrm>
            <a:off x="30608013" y="16254618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余白</a:t>
            </a: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70DF2F38-D9A0-8EC5-5D39-97A65D33D352}"/>
              </a:ext>
            </a:extLst>
          </p:cNvPr>
          <p:cNvCxnSpPr/>
          <p:nvPr userDrawn="1"/>
        </p:nvCxnSpPr>
        <p:spPr>
          <a:xfrm>
            <a:off x="30344581" y="33083324"/>
            <a:ext cx="1899443" cy="0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FAB5C19-01DA-582A-DC33-575E5C34455D}"/>
              </a:ext>
            </a:extLst>
          </p:cNvPr>
          <p:cNvSpPr txBox="1"/>
          <p:nvPr userDrawn="1"/>
        </p:nvSpPr>
        <p:spPr>
          <a:xfrm>
            <a:off x="30637712" y="33298476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余白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475E9D1F-E4E0-0297-F137-9E571C36BFB4}"/>
              </a:ext>
            </a:extLst>
          </p:cNvPr>
          <p:cNvCxnSpPr/>
          <p:nvPr userDrawn="1"/>
        </p:nvCxnSpPr>
        <p:spPr>
          <a:xfrm>
            <a:off x="29699" y="46869248"/>
            <a:ext cx="1899443" cy="0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B540981-D8F2-422A-93C3-410A6DFCA8B7}"/>
              </a:ext>
            </a:extLst>
          </p:cNvPr>
          <p:cNvSpPr txBox="1"/>
          <p:nvPr userDrawn="1"/>
        </p:nvSpPr>
        <p:spPr>
          <a:xfrm>
            <a:off x="322830" y="47084400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余白</a:t>
            </a:r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24E44302-64BE-4B93-53A4-F08B23C20BC8}"/>
              </a:ext>
            </a:extLst>
          </p:cNvPr>
          <p:cNvCxnSpPr/>
          <p:nvPr userDrawn="1"/>
        </p:nvCxnSpPr>
        <p:spPr>
          <a:xfrm>
            <a:off x="30344581" y="46869248"/>
            <a:ext cx="1899443" cy="0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8ECD0C1-7D20-A2B9-B1ED-9320EB963E7B}"/>
              </a:ext>
            </a:extLst>
          </p:cNvPr>
          <p:cNvSpPr txBox="1"/>
          <p:nvPr userDrawn="1"/>
        </p:nvSpPr>
        <p:spPr>
          <a:xfrm>
            <a:off x="30637712" y="47084400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余白</a:t>
            </a:r>
          </a:p>
        </p:txBody>
      </p:sp>
    </p:spTree>
    <p:extLst>
      <p:ext uri="{BB962C8B-B14F-4D97-AF65-F5344CB8AC3E}">
        <p14:creationId xmlns:p14="http://schemas.microsoft.com/office/powerpoint/2010/main" val="832190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D94136-488E-62DC-A1BD-355640BF0822}"/>
              </a:ext>
            </a:extLst>
          </p:cNvPr>
          <p:cNvSpPr txBox="1"/>
          <p:nvPr userDrawn="1"/>
        </p:nvSpPr>
        <p:spPr>
          <a:xfrm>
            <a:off x="2990352" y="7563454"/>
            <a:ext cx="7305654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24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   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本演題に関連して、開示すべき利益相反はありません。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3167A58-96F0-9DAD-8067-A2AE190F8307}"/>
              </a:ext>
            </a:extLst>
          </p:cNvPr>
          <p:cNvSpPr txBox="1"/>
          <p:nvPr userDrawn="1"/>
        </p:nvSpPr>
        <p:spPr>
          <a:xfrm>
            <a:off x="9749364" y="7456245"/>
            <a:ext cx="20691306" cy="568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 eaLnBrk="1" latinLnBrk="0" hangingPunct="1">
              <a:lnSpc>
                <a:spcPct val="150000"/>
              </a:lnSpc>
            </a:pPr>
            <a:r>
              <a:rPr kumimoji="1" lang="ja-JP" altLang="en-US" sz="2400" b="1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倫理的配慮 </a:t>
            </a:r>
            <a:r>
              <a:rPr kumimoji="1" lang="ja-JP" altLang="en-US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本演題発表に関して</a:t>
            </a:r>
            <a:r>
              <a:rPr kumimoji="1" lang="ja-JP" altLang="ja-JP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「ヘルシンキ宣言（日本医師会訳）」に</a:t>
            </a:r>
            <a:r>
              <a:rPr kumimoji="1" lang="ja-JP" altLang="en-US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基づき、</a:t>
            </a:r>
            <a:r>
              <a:rPr kumimoji="1" lang="ja-JP" altLang="ja-JP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プ ライバシー</a:t>
            </a:r>
            <a:r>
              <a:rPr kumimoji="1" lang="ja-JP" altLang="en-US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に十分配慮し得られた情報は厳重な管理をするとともに、</a:t>
            </a:r>
            <a:r>
              <a:rPr kumimoji="1" lang="ja-JP" altLang="ja-JP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対象者に説明をし、同意を得</a:t>
            </a:r>
            <a:r>
              <a:rPr kumimoji="1" lang="ja-JP" altLang="en-US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ている</a:t>
            </a:r>
            <a:r>
              <a:rPr kumimoji="1" lang="ja-JP" altLang="ja-JP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。</a:t>
            </a:r>
            <a:endParaRPr kumimoji="1" lang="ja-JP" altLang="en-US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C0949805-3B8F-B669-25A3-8942AA75A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21294" y="678179"/>
            <a:ext cx="19852916" cy="152724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defRPr sz="7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5" name="字幕 2">
            <a:extLst>
              <a:ext uri="{FF2B5EF4-FFF2-40B4-BE49-F238E27FC236}">
                <a16:creationId xmlns:a16="http://schemas.microsoft.com/office/drawing/2014/main" id="{BD95AB4B-3A30-A52A-3424-1F7D307715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21294" y="2475522"/>
            <a:ext cx="19852916" cy="90742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None/>
              <a:defRPr sz="5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16" name="テキスト プレースホルダー 10">
            <a:extLst>
              <a:ext uri="{FF2B5EF4-FFF2-40B4-BE49-F238E27FC236}">
                <a16:creationId xmlns:a16="http://schemas.microsoft.com/office/drawing/2014/main" id="{3EF4BB40-FB66-CE79-D246-182F1C9F0BE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621294" y="3801801"/>
            <a:ext cx="19852916" cy="120493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None/>
              <a:defRPr sz="5400" b="0" u="none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/>
            </a:lvl2pPr>
          </a:lstStyle>
          <a:p>
            <a:pPr lvl="0"/>
            <a:r>
              <a:rPr kumimoji="1" lang="ja-JP" altLang="en-US" dirty="0"/>
              <a:t>演者氏名　共同演者氏名</a:t>
            </a:r>
          </a:p>
        </p:txBody>
      </p:sp>
      <p:sp>
        <p:nvSpPr>
          <p:cNvPr id="17" name="テキスト プレースホルダー 12">
            <a:extLst>
              <a:ext uri="{FF2B5EF4-FFF2-40B4-BE49-F238E27FC236}">
                <a16:creationId xmlns:a16="http://schemas.microsoft.com/office/drawing/2014/main" id="{A3CC9BE4-102E-579F-C396-F185FA261B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21294" y="5276836"/>
            <a:ext cx="19852916" cy="1306844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2pPr marL="0" indent="0" algn="ctr">
              <a:buNone/>
              <a:defRPr sz="48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</a:lstStyle>
          <a:p>
            <a:pPr lvl="1"/>
            <a:r>
              <a:rPr kumimoji="1" lang="ja-JP" altLang="en-US" dirty="0"/>
              <a:t>所属</a:t>
            </a:r>
          </a:p>
        </p:txBody>
      </p:sp>
      <p:sp>
        <p:nvSpPr>
          <p:cNvPr id="18" name="テキスト プレースホルダー 4">
            <a:extLst>
              <a:ext uri="{FF2B5EF4-FFF2-40B4-BE49-F238E27FC236}">
                <a16:creationId xmlns:a16="http://schemas.microsoft.com/office/drawing/2014/main" id="{75642267-F416-FE40-6CE2-98FE5D9A05B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4000" y="678179"/>
            <a:ext cx="7711440" cy="582390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None/>
              <a:defRPr sz="3600"/>
            </a:lvl1pPr>
            <a:lvl3pPr marL="914400" indent="0">
              <a:buNone/>
              <a:defRPr/>
            </a:lvl3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演題番号</a:t>
            </a:r>
            <a:endParaRPr kumimoji="1" lang="en-US" altLang="ja-JP" dirty="0"/>
          </a:p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会場で準備しておりますので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空欄無記入でお願いします</a:t>
            </a:r>
          </a:p>
        </p:txBody>
      </p:sp>
    </p:spTree>
    <p:extLst>
      <p:ext uri="{BB962C8B-B14F-4D97-AF65-F5344CB8AC3E}">
        <p14:creationId xmlns:p14="http://schemas.microsoft.com/office/powerpoint/2010/main" val="3648957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D94136-488E-62DC-A1BD-355640BF0822}"/>
              </a:ext>
            </a:extLst>
          </p:cNvPr>
          <p:cNvSpPr txBox="1"/>
          <p:nvPr userDrawn="1"/>
        </p:nvSpPr>
        <p:spPr>
          <a:xfrm>
            <a:off x="922185" y="8629482"/>
            <a:ext cx="8915069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24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本演題に関連して、開示すべき利益相反は右記の通りです。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3167A58-96F0-9DAD-8067-A2AE190F8307}"/>
              </a:ext>
            </a:extLst>
          </p:cNvPr>
          <p:cNvSpPr txBox="1"/>
          <p:nvPr userDrawn="1"/>
        </p:nvSpPr>
        <p:spPr>
          <a:xfrm>
            <a:off x="6273186" y="7396761"/>
            <a:ext cx="19852916" cy="568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 eaLnBrk="1" latinLnBrk="0" hangingPunct="1">
              <a:lnSpc>
                <a:spcPct val="150000"/>
              </a:lnSpc>
            </a:pPr>
            <a:r>
              <a:rPr kumimoji="1" lang="ja-JP" altLang="en-US" sz="2400" b="1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倫理的配慮 </a:t>
            </a:r>
            <a:r>
              <a:rPr kumimoji="1" lang="ja-JP" altLang="en-US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本演題発表に関して</a:t>
            </a:r>
            <a:r>
              <a:rPr kumimoji="1" lang="ja-JP" altLang="ja-JP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「ヘルシンキ宣言（日本医師会訳）」に</a:t>
            </a:r>
            <a:r>
              <a:rPr kumimoji="1" lang="ja-JP" altLang="en-US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基づき、</a:t>
            </a:r>
            <a:r>
              <a:rPr kumimoji="1" lang="ja-JP" altLang="ja-JP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プ ライバシー</a:t>
            </a:r>
            <a:r>
              <a:rPr kumimoji="1" lang="ja-JP" altLang="en-US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に十分配慮し得られた情報は厳重な管理をするとともに、</a:t>
            </a:r>
            <a:r>
              <a:rPr kumimoji="1" lang="ja-JP" altLang="ja-JP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対象者に説明をし、同意を得</a:t>
            </a:r>
            <a:r>
              <a:rPr kumimoji="1" lang="ja-JP" altLang="en-US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ている</a:t>
            </a:r>
            <a:r>
              <a:rPr kumimoji="1" lang="ja-JP" altLang="ja-JP" sz="2000" b="0" kern="12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。</a:t>
            </a:r>
            <a:endParaRPr kumimoji="1" lang="ja-JP" altLang="en-US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プレースホルダー 4">
            <a:extLst>
              <a:ext uri="{FF2B5EF4-FFF2-40B4-BE49-F238E27FC236}">
                <a16:creationId xmlns:a16="http://schemas.microsoft.com/office/drawing/2014/main" id="{75642267-F416-FE40-6CE2-98FE5D9A05B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4000" y="678179"/>
            <a:ext cx="7711440" cy="582390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None/>
              <a:defRPr sz="3600"/>
            </a:lvl1pPr>
            <a:lvl3pPr marL="914400" indent="0">
              <a:buNone/>
              <a:defRPr/>
            </a:lvl3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演題番号</a:t>
            </a:r>
            <a:endParaRPr kumimoji="1" lang="en-US" altLang="ja-JP" dirty="0"/>
          </a:p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会場で準備しておりますので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空欄無記入でお願いします</a:t>
            </a:r>
          </a:p>
        </p:txBody>
      </p:sp>
      <p:sp>
        <p:nvSpPr>
          <p:cNvPr id="4" name="テキスト プレースホルダー 15">
            <a:extLst>
              <a:ext uri="{FF2B5EF4-FFF2-40B4-BE49-F238E27FC236}">
                <a16:creationId xmlns:a16="http://schemas.microsoft.com/office/drawing/2014/main" id="{F6F828BE-166B-A2F7-FBEC-DC049996EB6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837254" y="8437725"/>
            <a:ext cx="21636955" cy="931968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algn="l">
              <a:defRPr sz="2000"/>
            </a:lvl1pPr>
          </a:lstStyle>
          <a:p>
            <a:pPr lvl="0"/>
            <a:r>
              <a:rPr kumimoji="1" lang="ja-JP" altLang="en-US" dirty="0"/>
              <a:t>年間</a:t>
            </a:r>
            <a:r>
              <a:rPr kumimoji="1" lang="en-US" altLang="ja-JP" dirty="0"/>
              <a:t>100</a:t>
            </a:r>
            <a:r>
              <a:rPr kumimoji="1" lang="ja-JP" altLang="en-US" dirty="0"/>
              <a:t>万円以上の役員・顧問職の報酬：〇〇社</a:t>
            </a:r>
            <a:r>
              <a:rPr kumimoji="1" lang="en-US" altLang="ja-JP" dirty="0"/>
              <a:t>,</a:t>
            </a:r>
            <a:r>
              <a:rPr kumimoji="1" lang="ja-JP" altLang="en-US" dirty="0"/>
              <a:t>〇〇社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AEA74ACD-F2F6-42BF-B7D2-E5009F825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21294" y="678179"/>
            <a:ext cx="19852916" cy="152724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defRPr sz="7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" name="字幕 2">
            <a:extLst>
              <a:ext uri="{FF2B5EF4-FFF2-40B4-BE49-F238E27FC236}">
                <a16:creationId xmlns:a16="http://schemas.microsoft.com/office/drawing/2014/main" id="{FD884B50-25A5-07D9-687E-A0B88015E5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21294" y="2475522"/>
            <a:ext cx="19852916" cy="90742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None/>
              <a:defRPr sz="5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2991DF13-EEA7-94F2-EC67-093419027E2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621294" y="3801801"/>
            <a:ext cx="19852916" cy="120493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None/>
              <a:defRPr sz="5400" b="0" u="none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/>
            </a:lvl2pPr>
          </a:lstStyle>
          <a:p>
            <a:pPr lvl="0"/>
            <a:r>
              <a:rPr kumimoji="1" lang="ja-JP" altLang="en-US" dirty="0"/>
              <a:t>演者氏名　共同演者氏名</a:t>
            </a:r>
          </a:p>
        </p:txBody>
      </p:sp>
      <p:sp>
        <p:nvSpPr>
          <p:cNvPr id="12" name="テキスト プレースホルダー 12">
            <a:extLst>
              <a:ext uri="{FF2B5EF4-FFF2-40B4-BE49-F238E27FC236}">
                <a16:creationId xmlns:a16="http://schemas.microsoft.com/office/drawing/2014/main" id="{7012CD79-DEF1-77FD-5809-963665E98A3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21294" y="5276836"/>
            <a:ext cx="19852916" cy="1306844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2pPr marL="0" indent="0" algn="ctr">
              <a:buNone/>
              <a:defRPr sz="48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</a:lstStyle>
          <a:p>
            <a:pPr lvl="1"/>
            <a:r>
              <a:rPr kumimoji="1" lang="ja-JP" altLang="en-US" dirty="0"/>
              <a:t>所属</a:t>
            </a:r>
          </a:p>
        </p:txBody>
      </p:sp>
    </p:spTree>
    <p:extLst>
      <p:ext uri="{BB962C8B-B14F-4D97-AF65-F5344CB8AC3E}">
        <p14:creationId xmlns:p14="http://schemas.microsoft.com/office/powerpoint/2010/main" val="213927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726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7986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背景パターン&#10;&#10;AI 生成コンテンツは誤りを含む可能性があります。">
            <a:extLst>
              <a:ext uri="{FF2B5EF4-FFF2-40B4-BE49-F238E27FC236}">
                <a16:creationId xmlns:a16="http://schemas.microsoft.com/office/drawing/2014/main" id="{F73BF0B1-E4D0-A64D-70CF-D119459BBA6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9" y="0"/>
            <a:ext cx="32349850" cy="5112067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721714"/>
            <a:ext cx="27944386" cy="9880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3608513"/>
            <a:ext cx="27944386" cy="3243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47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3" r:id="rId4"/>
    <p:sldLayoutId id="2147483664" r:id="rId5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kumimoji="1"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kumimoji="1"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1575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F6F004-677D-9754-6EA7-5D9D1A87E8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686F81B-5A03-10C9-3CCA-B577B7010A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D562611-0E67-EFBB-AEBB-8D16BD5297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F6692DF-2B7C-33D3-0E28-34DC49CE9F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01B1300-F671-B9F2-1C8F-B7D54230724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9065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5080D8-C3D6-BC3E-3A39-D99E7737DC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22D97ED-7756-94E4-F057-A41EFD8962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EE206BA-8970-54F5-37CA-BDE9A22CCE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EE39311-51E6-BF89-D97B-212EADBC20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endParaRPr kumimoji="1"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271B8CC-A4F6-E614-2808-66156C4497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693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</TotalTime>
  <Words>0</Words>
  <Application>Microsoft Office PowerPoint</Application>
  <PresentationFormat>ユーザー設定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 UI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龍士 赤岩</dc:creator>
  <cp:lastModifiedBy>yutaro yoshikawa</cp:lastModifiedBy>
  <cp:revision>12</cp:revision>
  <dcterms:created xsi:type="dcterms:W3CDTF">2025-09-26T14:41:27Z</dcterms:created>
  <dcterms:modified xsi:type="dcterms:W3CDTF">2025-09-30T02:17:43Z</dcterms:modified>
</cp:coreProperties>
</file>